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5" r:id="rId5"/>
    <p:sldId id="259" r:id="rId6"/>
    <p:sldId id="306" r:id="rId7"/>
    <p:sldId id="320" r:id="rId8"/>
    <p:sldId id="312" r:id="rId9"/>
    <p:sldId id="321" r:id="rId10"/>
    <p:sldId id="323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15" r:id="rId19"/>
    <p:sldId id="324" r:id="rId20"/>
    <p:sldId id="314" r:id="rId21"/>
    <p:sldId id="317" r:id="rId22"/>
    <p:sldId id="333" r:id="rId23"/>
    <p:sldId id="309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Observations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What did you see/learn that led you to ask this question?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Why are you interested in this question?</a:t>
          </a: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Question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What is your research question?</a:t>
          </a:r>
        </a:p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What are the objectives of your project?</a:t>
          </a: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Hypotheses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Do you have any hypotheses?</a:t>
          </a: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How will you conduct your study? Sampling, datasheets etc.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Study design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4" custScaleY="132001" custLinFactNeighborX="-429" custLinFactNeighborY="11939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4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4" custScaleY="161400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4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4" custScaleY="173526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4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4" custScaleY="173526" custLinFactNeighborY="132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7438" y="73437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Observations</a:t>
          </a:r>
        </a:p>
      </dsp:txBody>
      <dsp:txXfrm>
        <a:off x="7438" y="73437"/>
        <a:ext cx="2544259" cy="763277"/>
      </dsp:txXfrm>
    </dsp:sp>
    <dsp:sp modelId="{22359DD7-1BFB-4900-BAE6-6084F2F57988}">
      <dsp:nvSpPr>
        <dsp:cNvPr id="0" name=""/>
        <dsp:cNvSpPr/>
      </dsp:nvSpPr>
      <dsp:spPr>
        <a:xfrm>
          <a:off x="0" y="1010473"/>
          <a:ext cx="2544259" cy="241562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What did you see/learn that led you to ask this question?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Why are you interested in this question?</a:t>
          </a:r>
        </a:p>
      </dsp:txBody>
      <dsp:txXfrm>
        <a:off x="0" y="1010473"/>
        <a:ext cx="2544259" cy="2415623"/>
      </dsp:txXfrm>
    </dsp:sp>
    <dsp:sp modelId="{C4F84DEA-2002-4D32-8E80-70EEE05E345A}">
      <dsp:nvSpPr>
        <dsp:cNvPr id="0" name=""/>
        <dsp:cNvSpPr/>
      </dsp:nvSpPr>
      <dsp:spPr>
        <a:xfrm>
          <a:off x="2659592" y="43886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Question</a:t>
          </a:r>
        </a:p>
      </dsp:txBody>
      <dsp:txXfrm>
        <a:off x="2659592" y="43886"/>
        <a:ext cx="2544259" cy="763277"/>
      </dsp:txXfrm>
    </dsp:sp>
    <dsp:sp modelId="{4FEB85EB-D046-4CDB-8A62-BBCE260C4490}">
      <dsp:nvSpPr>
        <dsp:cNvPr id="0" name=""/>
        <dsp:cNvSpPr/>
      </dsp:nvSpPr>
      <dsp:spPr>
        <a:xfrm>
          <a:off x="2659592" y="910562"/>
          <a:ext cx="2544259" cy="253383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What is your research question?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What are the objectives of your project?</a:t>
          </a:r>
        </a:p>
      </dsp:txBody>
      <dsp:txXfrm>
        <a:off x="2659592" y="910562"/>
        <a:ext cx="2544259" cy="2533830"/>
      </dsp:txXfrm>
    </dsp:sp>
    <dsp:sp modelId="{49B7F8FA-D256-41EF-9327-52A3551D9A60}">
      <dsp:nvSpPr>
        <dsp:cNvPr id="0" name=""/>
        <dsp:cNvSpPr/>
      </dsp:nvSpPr>
      <dsp:spPr>
        <a:xfrm>
          <a:off x="5311747" y="42237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Hypotheses</a:t>
          </a:r>
        </a:p>
      </dsp:txBody>
      <dsp:txXfrm>
        <a:off x="5311747" y="42237"/>
        <a:ext cx="2544259" cy="763277"/>
      </dsp:txXfrm>
    </dsp:sp>
    <dsp:sp modelId="{6B5FE59C-B471-448A-AA7A-B526DCC4D4CA}">
      <dsp:nvSpPr>
        <dsp:cNvPr id="0" name=""/>
        <dsp:cNvSpPr/>
      </dsp:nvSpPr>
      <dsp:spPr>
        <a:xfrm>
          <a:off x="5311747" y="891636"/>
          <a:ext cx="2544259" cy="254042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Do you have any hypotheses?</a:t>
          </a:r>
        </a:p>
      </dsp:txBody>
      <dsp:txXfrm>
        <a:off x="5311747" y="891636"/>
        <a:ext cx="2544259" cy="2540425"/>
      </dsp:txXfrm>
    </dsp:sp>
    <dsp:sp modelId="{4132ECB1-6BEF-4935-AFA3-B2EAA48FDE7E}">
      <dsp:nvSpPr>
        <dsp:cNvPr id="0" name=""/>
        <dsp:cNvSpPr/>
      </dsp:nvSpPr>
      <dsp:spPr>
        <a:xfrm>
          <a:off x="7963901" y="42237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Study design</a:t>
          </a:r>
        </a:p>
      </dsp:txBody>
      <dsp:txXfrm>
        <a:off x="7963901" y="42237"/>
        <a:ext cx="2544259" cy="763277"/>
      </dsp:txXfrm>
    </dsp:sp>
    <dsp:sp modelId="{C42A8BDE-B838-475D-AFDE-17B60D744AB6}">
      <dsp:nvSpPr>
        <dsp:cNvPr id="0" name=""/>
        <dsp:cNvSpPr/>
      </dsp:nvSpPr>
      <dsp:spPr>
        <a:xfrm>
          <a:off x="7963901" y="891636"/>
          <a:ext cx="2544259" cy="254042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How will you conduct your study? Sampling, datasheets etc.</a:t>
          </a:r>
        </a:p>
      </dsp:txBody>
      <dsp:txXfrm>
        <a:off x="7963901" y="891636"/>
        <a:ext cx="2544259" cy="254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5/27/2023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5/27/2023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Ecology: Carbon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green weight (GW)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94453"/>
            <a:ext cx="7786758" cy="26974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The green weight of a tree is an estimate of the mass of the tree when it is alive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All wood content + any moisture in the tree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If d &lt; 28, GW = 0.0577 x d x d x 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If d &gt;= 28, GW = 0.0346 x d x d x 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2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dry weight (DW)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94453"/>
            <a:ext cx="7786758" cy="26974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Researchers have estimated that the average tree is 50% dry weight.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So, DW = GW x 0.5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average carbon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94453"/>
            <a:ext cx="7786758" cy="26974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Average carbon content is generally 50% of the tree’s total volume.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So, average weight of carbon = 0.5 x DW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9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weight of CO2 in the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94453"/>
            <a:ext cx="7786758" cy="269748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CO2 is composed of one molecule of carbon and 2 molecules of Oxygen.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Atomic weight of Carbon = 12.00115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Atomic weight of Oxygen = 15.9994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Weight of CO2 is C + 2xO = 43.999915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Ratio of CO2 to C = 43.999915/12.001115 = 3.663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Weight of carbon in the tree = 0.5 x 3.6663 x DW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4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datasheet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493631"/>
              </p:ext>
            </p:extLst>
          </p:nvPr>
        </p:nvGraphicFramePr>
        <p:xfrm>
          <a:off x="1663216" y="1501741"/>
          <a:ext cx="8865568" cy="497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70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45875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40255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402555">
                  <a:extLst>
                    <a:ext uri="{9D8B030D-6E8A-4147-A177-3AD203B41FA5}">
                      <a16:colId xmlns:a16="http://schemas.microsoft.com/office/drawing/2014/main" val="349362162"/>
                    </a:ext>
                  </a:extLst>
                </a:gridCol>
              </a:tblGrid>
              <a:tr h="602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Green weight (GW, kg)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Dry weight (kg)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Carbon content (kg)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2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Exercise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15B4-02A1-DEE8-9F73-72AED020D7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/>
              <a:t>If the height of a tree is 15m and the diameter of the tree is 50cm, what is the green weight of the tree? </a:t>
            </a:r>
          </a:p>
          <a:p>
            <a:pPr marL="0" indent="0">
              <a:buNone/>
            </a:pPr>
            <a:r>
              <a:rPr lang="en-IN" sz="3600" dirty="0"/>
              <a:t>What is the dry weight? </a:t>
            </a:r>
          </a:p>
          <a:p>
            <a:pPr marL="0" indent="0">
              <a:buNone/>
            </a:pPr>
            <a:r>
              <a:rPr lang="en-IN" sz="3600" dirty="0"/>
              <a:t>What is the weight of carbon? </a:t>
            </a:r>
          </a:p>
          <a:p>
            <a:pPr marL="0" indent="0">
              <a:buNone/>
            </a:pPr>
            <a:r>
              <a:rPr lang="en-IN" sz="3600" dirty="0"/>
              <a:t>What is the weight of CO2?</a:t>
            </a:r>
          </a:p>
        </p:txBody>
      </p:sp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324D-082B-A0F0-3355-4685DB91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"/>
            <a:ext cx="10515600" cy="1325880"/>
          </a:xfrm>
        </p:spPr>
        <p:txBody>
          <a:bodyPr/>
          <a:lstStyle/>
          <a:p>
            <a:r>
              <a:rPr lang="en-IN" dirty="0"/>
              <a:t>You guys have it easy!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69E2-091C-28EA-62E1-6CDF08ECD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2B3EE-E595-AB98-7C19-6E7E68A1C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F3CFE-BFB3-2B6F-A91E-7952C639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144" y="1118534"/>
            <a:ext cx="2582605" cy="5602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6DA22-828E-E058-9105-A79C81F7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07" y="1118534"/>
            <a:ext cx="4202206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trees is easy. Getting to the tree you want to measure is the hard part.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6" y="4341622"/>
            <a:ext cx="8705089" cy="457200"/>
          </a:xfrm>
        </p:spPr>
        <p:txBody>
          <a:bodyPr/>
          <a:lstStyle/>
          <a:p>
            <a:r>
              <a:rPr lang="en-US" dirty="0"/>
              <a:t>Priyanjana Pramanik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3063241"/>
            <a:ext cx="6693408" cy="1088136"/>
          </a:xfrm>
        </p:spPr>
        <p:txBody>
          <a:bodyPr/>
          <a:lstStyle/>
          <a:p>
            <a:r>
              <a:rPr lang="en-US" dirty="0"/>
              <a:t>Quantifying Carbon Footprints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Ecology: Carbon</a:t>
            </a:r>
          </a:p>
        </p:txBody>
      </p:sp>
    </p:spTree>
    <p:extLst>
      <p:ext uri="{BB962C8B-B14F-4D97-AF65-F5344CB8AC3E}">
        <p14:creationId xmlns:p14="http://schemas.microsoft.com/office/powerpoint/2010/main" val="275628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FAA40-235A-4CF8-21E2-3C57B2DF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17" y="2647882"/>
            <a:ext cx="5372566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6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83828"/>
            <a:ext cx="9884664" cy="731520"/>
          </a:xfrm>
        </p:spPr>
        <p:txBody>
          <a:bodyPr/>
          <a:lstStyle/>
          <a:p>
            <a:r>
              <a:rPr lang="en-US" dirty="0"/>
              <a:t>Measuring carbon storage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Thinking about your question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558125"/>
              </p:ext>
            </p:extLst>
          </p:nvPr>
        </p:nvGraphicFramePr>
        <p:xfrm>
          <a:off x="838200" y="2752165"/>
          <a:ext cx="10515600" cy="371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and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Ecology</a:t>
            </a:r>
          </a:p>
        </p:txBody>
      </p:sp>
    </p:spTree>
    <p:extLst>
      <p:ext uri="{BB962C8B-B14F-4D97-AF65-F5344CB8AC3E}">
        <p14:creationId xmlns:p14="http://schemas.microsoft.com/office/powerpoint/2010/main" val="218623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calculate the amount of carbon in the tree.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dirty="0"/>
              <a:t>For this we need to measure –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Diameter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Height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tree diameter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Wrap your measuring tape around the tree to measure its circumference, approximately 1.4 meters above the ground.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 the equation d = c/</a:t>
            </a:r>
            <a:r>
              <a:rPr lang="el-GR" dirty="0"/>
              <a:t>π</a:t>
            </a:r>
            <a:endParaRPr lang="en-IN" dirty="0"/>
          </a:p>
          <a:p>
            <a:pPr marL="1028700" lvl="1" indent="-342900" algn="l"/>
            <a:r>
              <a:rPr lang="en-IN" dirty="0"/>
              <a:t>d = diameter</a:t>
            </a:r>
          </a:p>
          <a:p>
            <a:pPr marL="1028700" lvl="1" indent="-342900" algn="l"/>
            <a:r>
              <a:rPr lang="en-IN" dirty="0"/>
              <a:t>c = circumference</a:t>
            </a:r>
          </a:p>
          <a:p>
            <a:pPr marL="1028700" lvl="1" indent="-342900" algn="l"/>
            <a:r>
              <a:rPr lang="el-GR" dirty="0"/>
              <a:t>π</a:t>
            </a:r>
            <a:r>
              <a:rPr lang="en-IN" dirty="0"/>
              <a:t> = 3.14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2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datasheet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457712"/>
              </p:ext>
            </p:extLst>
          </p:nvPr>
        </p:nvGraphicFramePr>
        <p:xfrm>
          <a:off x="2488232" y="1501741"/>
          <a:ext cx="7215536" cy="497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198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745041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682297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602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c circumference (cm)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d diameter (cm)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324D-082B-A0F0-3355-4685DB91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880"/>
          </a:xfrm>
        </p:spPr>
        <p:txBody>
          <a:bodyPr/>
          <a:lstStyle/>
          <a:p>
            <a:r>
              <a:rPr lang="en-IN" dirty="0"/>
              <a:t>How to measure circumference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69E2-091C-28EA-62E1-6CDF08ECD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2B3EE-E595-AB98-7C19-6E7E68A1C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FB17C-8A15-07D6-55CD-74922A06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082" y="1364615"/>
            <a:ext cx="401383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324D-082B-A0F0-3355-4685DB91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880"/>
          </a:xfrm>
        </p:spPr>
        <p:txBody>
          <a:bodyPr/>
          <a:lstStyle/>
          <a:p>
            <a:r>
              <a:rPr lang="en-IN" dirty="0"/>
              <a:t>How NOT to measure circumference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69E2-091C-28EA-62E1-6CDF08ECD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2B3EE-E595-AB98-7C19-6E7E68A1C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FB17C-8A15-07D6-55CD-74922A06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9082" y="1364615"/>
            <a:ext cx="401383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94453"/>
            <a:ext cx="3594578" cy="26974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/>
              <a:t>Some people have curly black hair turn permanent black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98CF1FA7-E3A0-E95B-519F-B512E4F3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82" y="2394453"/>
            <a:ext cx="3527931" cy="2698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81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datasheet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893265"/>
              </p:ext>
            </p:extLst>
          </p:nvPr>
        </p:nvGraphicFramePr>
        <p:xfrm>
          <a:off x="3829380" y="1381090"/>
          <a:ext cx="4533239" cy="463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198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745041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602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Height (m)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100759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Measuring carbon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{A3D2B4B6-916E-4A1B-9231-D36181633242}tf56410444_win32</Template>
  <TotalTime>210</TotalTime>
  <Words>532</Words>
  <Application>Microsoft Office PowerPoint</Application>
  <PresentationFormat>Widescreen</PresentationFormat>
  <Paragraphs>118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Measuring Trees</vt:lpstr>
      <vt:lpstr>Measuring carbon storage</vt:lpstr>
      <vt:lpstr>We need to calculate the amount of carbon in the tree.</vt:lpstr>
      <vt:lpstr>Measuring tree diameter</vt:lpstr>
      <vt:lpstr>Sample datasheet</vt:lpstr>
      <vt:lpstr>How to measure circumference</vt:lpstr>
      <vt:lpstr>How NOT to measure circumference</vt:lpstr>
      <vt:lpstr>Measuring height</vt:lpstr>
      <vt:lpstr>Sample datasheet</vt:lpstr>
      <vt:lpstr>Calculating green weight (GW)</vt:lpstr>
      <vt:lpstr>Calculating dry weight (DW)</vt:lpstr>
      <vt:lpstr>Calculating average carbon content</vt:lpstr>
      <vt:lpstr>Calculating weight of CO2 in the tree</vt:lpstr>
      <vt:lpstr>Sample datasheet</vt:lpstr>
      <vt:lpstr>Exercise</vt:lpstr>
      <vt:lpstr>You guys have it easy!</vt:lpstr>
      <vt:lpstr>Measuring trees is easy. Getting to the tree you want to measure is the hard part.</vt:lpstr>
      <vt:lpstr>Quantifying Carbon Footprints</vt:lpstr>
      <vt:lpstr>Conversion factors</vt:lpstr>
      <vt:lpstr>Thinking about your question</vt:lpstr>
      <vt:lpstr>Science and Ethics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Trees</dc:title>
  <dc:creator>Priyanjana Pramanik</dc:creator>
  <cp:lastModifiedBy>Priyanjana Pramanik</cp:lastModifiedBy>
  <cp:revision>2</cp:revision>
  <dcterms:created xsi:type="dcterms:W3CDTF">2023-05-27T06:01:21Z</dcterms:created>
  <dcterms:modified xsi:type="dcterms:W3CDTF">2023-05-27T09:32:03Z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